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0A04"/>
    <a:srgbClr val="CC3300"/>
    <a:srgbClr val="FFE402"/>
    <a:srgbClr val="EFE3F7"/>
    <a:srgbClr val="FCF8FD"/>
    <a:srgbClr val="DFFDFF"/>
    <a:srgbClr val="073E87"/>
    <a:srgbClr val="6699CC"/>
    <a:srgbClr val="3399CC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02" autoAdjust="0"/>
    <p:restoredTop sz="98918" autoAdjust="0"/>
  </p:normalViewPr>
  <p:slideViewPr>
    <p:cSldViewPr snapToGrid="0" snapToObjects="1">
      <p:cViewPr>
        <p:scale>
          <a:sx n="90" d="100"/>
          <a:sy n="90" d="100"/>
        </p:scale>
        <p:origin x="474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solidFill>
            <a:srgbClr val="073E87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83D3FE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none"/>
        </p:style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wipe dir="d"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wmf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3.wmf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wmf"/><Relationship Id="rId11" Type="http://schemas.openxmlformats.org/officeDocument/2006/relationships/image" Target="../media/image15.png"/><Relationship Id="rId5" Type="http://schemas.openxmlformats.org/officeDocument/2006/relationships/image" Target="../media/image5.wmf"/><Relationship Id="rId10" Type="http://schemas.openxmlformats.org/officeDocument/2006/relationships/image" Target="../media/image14.png"/><Relationship Id="rId4" Type="http://schemas.openxmlformats.org/officeDocument/2006/relationships/image" Target="../media/image4.wmf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3611" y="606056"/>
            <a:ext cx="7772400" cy="265585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4800" dirty="0"/>
              <a:t>O ile procent taniej</a:t>
            </a:r>
            <a:r>
              <a:rPr lang="pl-PL" sz="4800" dirty="0" smtClean="0"/>
              <a:t>,</a:t>
            </a:r>
            <a:br>
              <a:rPr lang="pl-PL" sz="4800" dirty="0" smtClean="0"/>
            </a:br>
            <a:r>
              <a:rPr lang="pl-PL" sz="4800" dirty="0" smtClean="0"/>
              <a:t>o </a:t>
            </a:r>
            <a:r>
              <a:rPr lang="pl-PL" sz="4800" dirty="0"/>
              <a:t>ile procent drożej</a:t>
            </a:r>
            <a:endParaRPr lang="pl-PL" sz="5400" dirty="0"/>
          </a:p>
        </p:txBody>
      </p:sp>
      <p:sp>
        <p:nvSpPr>
          <p:cNvPr id="3" name="Prostokąt 2"/>
          <p:cNvSpPr/>
          <p:nvPr/>
        </p:nvSpPr>
        <p:spPr>
          <a:xfrm rot="20511071">
            <a:off x="651464" y="2540583"/>
            <a:ext cx="2040943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pl-PL" sz="287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%</a:t>
            </a:r>
            <a:endParaRPr lang="pl-PL" sz="287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6889375" y="1790307"/>
            <a:ext cx="1500091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19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%</a:t>
            </a:r>
            <a:endParaRPr lang="pl-PL" sz="199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9821588"/>
      </p:ext>
    </p:extLst>
  </p:cSld>
  <p:clrMapOvr>
    <a:masterClrMapping/>
  </p:clrMapOvr>
  <p:transition spd="slow"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59" descr="blank-paper-transparent-png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770"/>
          <a:stretch/>
        </p:blipFill>
        <p:spPr>
          <a:xfrm rot="20490190">
            <a:off x="289175" y="1152409"/>
            <a:ext cx="5620774" cy="6668051"/>
          </a:xfrm>
          <a:prstGeom prst="rect">
            <a:avLst/>
          </a:prstGeom>
        </p:spPr>
      </p:pic>
      <p:pic>
        <p:nvPicPr>
          <p:cNvPr id="59" name="Obraz 58" descr="blank-paper-transparent-png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2"/>
          <a:stretch/>
        </p:blipFill>
        <p:spPr>
          <a:xfrm rot="5400000">
            <a:off x="2891097" y="806612"/>
            <a:ext cx="5620774" cy="660281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1026" name="Picture 2" descr="C:\Users\Ania\AppData\Local\Microsoft\Windows\Temporary Internet Files\Content.IE5\CXABBVED\MC900030293[1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667" y="2280571"/>
            <a:ext cx="2640817" cy="2023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upa 5"/>
          <p:cNvGrpSpPr/>
          <p:nvPr/>
        </p:nvGrpSpPr>
        <p:grpSpPr>
          <a:xfrm>
            <a:off x="5924911" y="2766833"/>
            <a:ext cx="1848917" cy="1141171"/>
            <a:chOff x="3852567" y="4651761"/>
            <a:chExt cx="1848917" cy="1141171"/>
          </a:xfrm>
        </p:grpSpPr>
        <p:pic>
          <p:nvPicPr>
            <p:cNvPr id="1027" name="Picture 3" descr="C:\Users\Ania\AppData\Local\Microsoft\Windows\Temporary Internet Files\Content.IE5\FZ4DAB55\MC900310496[1].wmf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2567" y="4651761"/>
              <a:ext cx="1848917" cy="11411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Ania\AppData\Local\Microsoft\Windows\Temporary Internet Files\Content.IE5\CXABBVED\MC900355073[1].wmf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524" t="-32024" b="-1"/>
            <a:stretch/>
          </p:blipFill>
          <p:spPr bwMode="auto">
            <a:xfrm rot="20704280">
              <a:off x="4453577" y="4975438"/>
              <a:ext cx="948675" cy="3605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Grupa 12"/>
          <p:cNvGrpSpPr/>
          <p:nvPr/>
        </p:nvGrpSpPr>
        <p:grpSpPr>
          <a:xfrm>
            <a:off x="1212266" y="4041334"/>
            <a:ext cx="977900" cy="974725"/>
            <a:chOff x="591344" y="3739248"/>
            <a:chExt cx="977900" cy="974725"/>
          </a:xfrm>
        </p:grpSpPr>
        <p:pic>
          <p:nvPicPr>
            <p:cNvPr id="37" name="Picture 5" descr="C:\Users\Ania\AppData\Local\Microsoft\Windows\Temporary Internet Files\Content.IE5\SI614T7F\MC900424104[1].wmf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91344" y="3739248"/>
              <a:ext cx="977900" cy="974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Prostokąt 24"/>
            <p:cNvSpPr/>
            <p:nvPr/>
          </p:nvSpPr>
          <p:spPr>
            <a:xfrm rot="2556942">
              <a:off x="810706" y="4099444"/>
              <a:ext cx="66862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dirty="0" smtClean="0"/>
                <a:t>24 zł</a:t>
              </a:r>
              <a:endParaRPr lang="pl-PL" dirty="0"/>
            </a:p>
          </p:txBody>
        </p:sp>
      </p:grpSp>
      <p:grpSp>
        <p:nvGrpSpPr>
          <p:cNvPr id="11" name="Grupa 10"/>
          <p:cNvGrpSpPr/>
          <p:nvPr/>
        </p:nvGrpSpPr>
        <p:grpSpPr>
          <a:xfrm>
            <a:off x="6077066" y="1844005"/>
            <a:ext cx="977900" cy="974725"/>
            <a:chOff x="3594100" y="1617893"/>
            <a:chExt cx="977900" cy="974725"/>
          </a:xfrm>
        </p:grpSpPr>
        <p:pic>
          <p:nvPicPr>
            <p:cNvPr id="1029" name="Picture 5" descr="C:\Users\Ania\AppData\Local\Microsoft\Windows\Temporary Internet Files\Content.IE5\SI614T7F\MC900424104[1].wmf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4100" y="1617893"/>
              <a:ext cx="977900" cy="974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Prostokąt 37"/>
            <p:cNvSpPr/>
            <p:nvPr/>
          </p:nvSpPr>
          <p:spPr>
            <a:xfrm rot="19027969">
              <a:off x="3716838" y="1941855"/>
              <a:ext cx="66862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dirty="0" smtClean="0"/>
                <a:t>15 zł</a:t>
              </a:r>
              <a:endParaRPr lang="pl-PL" dirty="0"/>
            </a:p>
          </p:txBody>
        </p:sp>
      </p:grpSp>
      <p:sp>
        <p:nvSpPr>
          <p:cNvPr id="8" name="Objaśnienie w chmurce 7"/>
          <p:cNvSpPr/>
          <p:nvPr/>
        </p:nvSpPr>
        <p:spPr>
          <a:xfrm>
            <a:off x="262515" y="900480"/>
            <a:ext cx="2264735" cy="1380091"/>
          </a:xfrm>
          <a:prstGeom prst="cloudCallout">
            <a:avLst>
              <a:gd name="adj1" fmla="val 8275"/>
              <a:gd name="adj2" fmla="val 786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Ja </a:t>
            </a:r>
            <a:r>
              <a:rPr lang="pl-PL" dirty="0"/>
              <a:t>jestem droższa niż ty</a:t>
            </a:r>
            <a:endParaRPr lang="pl-PL" dirty="0"/>
          </a:p>
        </p:txBody>
      </p:sp>
      <p:sp>
        <p:nvSpPr>
          <p:cNvPr id="39" name="Objaśnienie w chmurce 38"/>
          <p:cNvSpPr/>
          <p:nvPr/>
        </p:nvSpPr>
        <p:spPr>
          <a:xfrm>
            <a:off x="4476584" y="4257172"/>
            <a:ext cx="3721394" cy="1808363"/>
          </a:xfrm>
          <a:prstGeom prst="cloudCallout">
            <a:avLst>
              <a:gd name="adj1" fmla="val 3780"/>
              <a:gd name="adj2" fmla="val -7824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A </a:t>
            </a:r>
            <a:r>
              <a:rPr lang="pl-PL" sz="1600" dirty="0"/>
              <a:t>jestem tańsza od </a:t>
            </a:r>
            <a:r>
              <a:rPr lang="pl-PL" sz="1600" dirty="0" smtClean="0"/>
              <a:t>ciebie.</a:t>
            </a:r>
          </a:p>
          <a:p>
            <a:pPr algn="ctr"/>
            <a:r>
              <a:rPr lang="pl-PL" sz="1600" b="1" dirty="0"/>
              <a:t>O ile złotych różnią się nasze ceny?</a:t>
            </a:r>
            <a:endParaRPr lang="pl-PL" sz="1600" b="1" dirty="0"/>
          </a:p>
        </p:txBody>
      </p:sp>
      <p:sp>
        <p:nvSpPr>
          <p:cNvPr id="40" name="Objaśnienie w chmurce 39"/>
          <p:cNvSpPr/>
          <p:nvPr/>
        </p:nvSpPr>
        <p:spPr>
          <a:xfrm>
            <a:off x="2636874" y="696993"/>
            <a:ext cx="3320237" cy="1380091"/>
          </a:xfrm>
          <a:prstGeom prst="cloudCallout">
            <a:avLst>
              <a:gd name="adj1" fmla="val -35856"/>
              <a:gd name="adj2" fmla="val 740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24zł - 15zł = 9 zł</a:t>
            </a:r>
            <a:r>
              <a:rPr lang="pl-PL" dirty="0" smtClean="0"/>
              <a:t>  </a:t>
            </a:r>
            <a:r>
              <a:rPr lang="pl-PL" dirty="0"/>
              <a:t>Jestem droższa </a:t>
            </a:r>
            <a:endParaRPr lang="pl-PL" dirty="0" smtClean="0"/>
          </a:p>
          <a:p>
            <a:pPr algn="ctr"/>
            <a:r>
              <a:rPr lang="pl-PL" dirty="0" smtClean="0"/>
              <a:t>o 9zł.</a:t>
            </a:r>
            <a:endParaRPr lang="pl-PL" dirty="0"/>
          </a:p>
        </p:txBody>
      </p:sp>
      <p:sp>
        <p:nvSpPr>
          <p:cNvPr id="41" name="Objaśnienie w chmurce 40"/>
          <p:cNvSpPr/>
          <p:nvPr/>
        </p:nvSpPr>
        <p:spPr>
          <a:xfrm>
            <a:off x="3393631" y="3005800"/>
            <a:ext cx="2869785" cy="1580396"/>
          </a:xfrm>
          <a:prstGeom prst="cloudCallout">
            <a:avLst>
              <a:gd name="adj1" fmla="val -62144"/>
              <a:gd name="adj2" fmla="val 219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O ile procent jestem droższa niż ty?</a:t>
            </a:r>
            <a:endParaRPr lang="pl-PL" dirty="0"/>
          </a:p>
        </p:txBody>
      </p:sp>
      <p:sp>
        <p:nvSpPr>
          <p:cNvPr id="42" name="Prostokąt 41"/>
          <p:cNvSpPr/>
          <p:nvPr/>
        </p:nvSpPr>
        <p:spPr>
          <a:xfrm>
            <a:off x="2315719" y="4785226"/>
            <a:ext cx="18921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dirty="0" smtClean="0">
                <a:solidFill>
                  <a:srgbClr val="BF0A04"/>
                </a:solidFill>
              </a:rPr>
              <a:t>24 - 15 </a:t>
            </a:r>
            <a:r>
              <a:rPr lang="pl-PL" sz="2400" dirty="0" smtClean="0">
                <a:solidFill>
                  <a:srgbClr val="BF0A04"/>
                </a:solidFill>
              </a:rPr>
              <a:t>= </a:t>
            </a:r>
            <a:r>
              <a:rPr lang="pl-PL" sz="2400" dirty="0" smtClean="0">
                <a:solidFill>
                  <a:srgbClr val="BF0A04"/>
                </a:solidFill>
              </a:rPr>
              <a:t>9</a:t>
            </a:r>
            <a:endParaRPr lang="pl-PL" sz="2400" dirty="0">
              <a:solidFill>
                <a:srgbClr val="BF0A04"/>
              </a:solidFill>
            </a:endParaRPr>
          </a:p>
        </p:txBody>
      </p:sp>
      <p:sp>
        <p:nvSpPr>
          <p:cNvPr id="43" name="Objaśnienie w chmurce 42"/>
          <p:cNvSpPr/>
          <p:nvPr/>
        </p:nvSpPr>
        <p:spPr>
          <a:xfrm>
            <a:off x="4961798" y="4301909"/>
            <a:ext cx="3721394" cy="1808363"/>
          </a:xfrm>
          <a:prstGeom prst="cloudCallout">
            <a:avLst>
              <a:gd name="adj1" fmla="val 3780"/>
              <a:gd name="adj2" fmla="val -7824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/>
              <a:t>M</a:t>
            </a:r>
            <a:r>
              <a:rPr lang="pl-PL" sz="1600" dirty="0" smtClean="0"/>
              <a:t>usimy </a:t>
            </a:r>
            <a:r>
              <a:rPr lang="pl-PL" sz="1600" dirty="0"/>
              <a:t>obliczyć </a:t>
            </a:r>
            <a:r>
              <a:rPr lang="pl-PL" sz="1600" b="1" dirty="0">
                <a:solidFill>
                  <a:srgbClr val="FFE402"/>
                </a:solidFill>
              </a:rPr>
              <a:t>jakim ułamkiem mojej ceny jest 9zł</a:t>
            </a:r>
            <a:r>
              <a:rPr lang="pl-PL" sz="1600" dirty="0"/>
              <a:t>, czyli to o ile jesteś droższa</a:t>
            </a:r>
            <a:endParaRPr lang="pl-PL" sz="1600" b="1" dirty="0"/>
          </a:p>
        </p:txBody>
      </p:sp>
      <p:sp>
        <p:nvSpPr>
          <p:cNvPr id="44" name="Objaśnienie w chmurce 43"/>
          <p:cNvSpPr/>
          <p:nvPr/>
        </p:nvSpPr>
        <p:spPr>
          <a:xfrm>
            <a:off x="3261776" y="3319740"/>
            <a:ext cx="2737712" cy="1410890"/>
          </a:xfrm>
          <a:prstGeom prst="cloudCallout">
            <a:avLst>
              <a:gd name="adj1" fmla="val -62144"/>
              <a:gd name="adj2" fmla="val 2192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zapiszę ułamek </a:t>
            </a:r>
            <a:endParaRPr lang="pl-PL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pole tekstowe 18"/>
              <p:cNvSpPr txBox="1"/>
              <p:nvPr/>
            </p:nvSpPr>
            <p:spPr>
              <a:xfrm>
                <a:off x="2527250" y="5231026"/>
                <a:ext cx="490840" cy="6127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l-PL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</a:rPr>
                            <m:t>9</m:t>
                          </m:r>
                        </m:num>
                        <m:den>
                          <m:r>
                            <a:rPr lang="pl-PL" b="0" i="1" smtClean="0">
                              <a:latin typeface="Cambria Math"/>
                            </a:rPr>
                            <m:t>15</m:t>
                          </m:r>
                        </m:den>
                      </m:f>
                    </m:oMath>
                  </m:oMathPara>
                </a14:m>
                <a:endParaRPr lang="pl-PL" dirty="0"/>
              </a:p>
            </p:txBody>
          </p:sp>
        </mc:Choice>
        <mc:Fallback>
          <p:sp>
            <p:nvSpPr>
              <p:cNvPr id="19" name="pole tekstow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7250" y="5231026"/>
                <a:ext cx="490840" cy="61279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pole tekstowe 20"/>
          <p:cNvSpPr txBox="1"/>
          <p:nvPr/>
        </p:nvSpPr>
        <p:spPr>
          <a:xfrm>
            <a:off x="2914175" y="5374024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· 100% = </a:t>
            </a:r>
            <a:endParaRPr lang="pl-PL" dirty="0"/>
          </a:p>
        </p:txBody>
      </p:sp>
      <p:sp>
        <p:nvSpPr>
          <p:cNvPr id="48" name="Objaśnienie w chmurce 47"/>
          <p:cNvSpPr/>
          <p:nvPr/>
        </p:nvSpPr>
        <p:spPr>
          <a:xfrm>
            <a:off x="5367887" y="4044269"/>
            <a:ext cx="3721394" cy="1808363"/>
          </a:xfrm>
          <a:prstGeom prst="cloudCallout">
            <a:avLst>
              <a:gd name="adj1" fmla="val 3780"/>
              <a:gd name="adj2" fmla="val -7824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Zamienię </a:t>
            </a:r>
            <a:r>
              <a:rPr lang="pl-PL" sz="1600" dirty="0"/>
              <a:t>ułamek na </a:t>
            </a:r>
            <a:r>
              <a:rPr lang="pl-PL" sz="1600" dirty="0" smtClean="0"/>
              <a:t>procent: </a:t>
            </a:r>
            <a:r>
              <a:rPr lang="pl-PL" sz="1600" dirty="0"/>
              <a:t>pomnożę ułamek przez 100 i dopiszę symbol procent</a:t>
            </a:r>
            <a:endParaRPr lang="pl-PL" sz="1600" b="1" dirty="0"/>
          </a:p>
        </p:txBody>
      </p:sp>
      <p:sp>
        <p:nvSpPr>
          <p:cNvPr id="49" name="Objaśnienie w chmurce 48"/>
          <p:cNvSpPr/>
          <p:nvPr/>
        </p:nvSpPr>
        <p:spPr>
          <a:xfrm>
            <a:off x="3175250" y="972542"/>
            <a:ext cx="3320237" cy="1380091"/>
          </a:xfrm>
          <a:prstGeom prst="cloudCallout">
            <a:avLst>
              <a:gd name="adj1" fmla="val -3833"/>
              <a:gd name="adj2" fmla="val 116429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pamiętaj o skracaniu</a:t>
            </a:r>
            <a:endParaRPr lang="pl-PL" dirty="0">
              <a:solidFill>
                <a:schemeClr val="tx1"/>
              </a:solidFill>
            </a:endParaRPr>
          </a:p>
        </p:txBody>
      </p:sp>
      <p:cxnSp>
        <p:nvCxnSpPr>
          <p:cNvPr id="23" name="Łącznik prostoliniowy 22"/>
          <p:cNvCxnSpPr>
            <a:endCxn id="21" idx="1"/>
          </p:cNvCxnSpPr>
          <p:nvPr/>
        </p:nvCxnSpPr>
        <p:spPr>
          <a:xfrm>
            <a:off x="2636874" y="5246891"/>
            <a:ext cx="277301" cy="311799"/>
          </a:xfrm>
          <a:prstGeom prst="line">
            <a:avLst/>
          </a:prstGeom>
          <a:ln w="381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Łącznik prostoliniowy 52"/>
          <p:cNvCxnSpPr/>
          <p:nvPr/>
        </p:nvCxnSpPr>
        <p:spPr>
          <a:xfrm>
            <a:off x="2606895" y="5555190"/>
            <a:ext cx="277301" cy="311799"/>
          </a:xfrm>
          <a:prstGeom prst="line">
            <a:avLst/>
          </a:prstGeom>
          <a:ln w="381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pole tekstowe 29"/>
          <p:cNvSpPr txBox="1"/>
          <p:nvPr/>
        </p:nvSpPr>
        <p:spPr>
          <a:xfrm>
            <a:off x="2339998" y="510697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3</a:t>
            </a:r>
            <a:endParaRPr lang="pl-PL" dirty="0"/>
          </a:p>
        </p:txBody>
      </p:sp>
      <p:sp>
        <p:nvSpPr>
          <p:cNvPr id="56" name="pole tekstowe 55"/>
          <p:cNvSpPr txBox="1"/>
          <p:nvPr/>
        </p:nvSpPr>
        <p:spPr>
          <a:xfrm>
            <a:off x="2339998" y="5711089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5</a:t>
            </a:r>
            <a:endParaRPr lang="pl-PL" dirty="0"/>
          </a:p>
        </p:txBody>
      </p:sp>
      <p:cxnSp>
        <p:nvCxnSpPr>
          <p:cNvPr id="57" name="Łącznik prostoliniowy 56"/>
          <p:cNvCxnSpPr/>
          <p:nvPr/>
        </p:nvCxnSpPr>
        <p:spPr>
          <a:xfrm flipV="1">
            <a:off x="2349785" y="5798641"/>
            <a:ext cx="277301" cy="282496"/>
          </a:xfrm>
          <a:prstGeom prst="line">
            <a:avLst/>
          </a:prstGeom>
          <a:ln w="381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Łącznik prostoliniowy 60"/>
          <p:cNvCxnSpPr/>
          <p:nvPr/>
        </p:nvCxnSpPr>
        <p:spPr>
          <a:xfrm flipV="1">
            <a:off x="3155023" y="5428593"/>
            <a:ext cx="277301" cy="282496"/>
          </a:xfrm>
          <a:prstGeom prst="line">
            <a:avLst/>
          </a:prstGeom>
          <a:ln w="381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pole tekstowe 61"/>
          <p:cNvSpPr txBox="1"/>
          <p:nvPr/>
        </p:nvSpPr>
        <p:spPr>
          <a:xfrm>
            <a:off x="3765359" y="5374024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60%</a:t>
            </a:r>
            <a:endParaRPr lang="pl-PL" dirty="0"/>
          </a:p>
        </p:txBody>
      </p:sp>
      <p:sp>
        <p:nvSpPr>
          <p:cNvPr id="63" name="pole tekstowe 62"/>
          <p:cNvSpPr txBox="1"/>
          <p:nvPr/>
        </p:nvSpPr>
        <p:spPr>
          <a:xfrm>
            <a:off x="3018090" y="521812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20</a:t>
            </a:r>
            <a:endParaRPr lang="pl-PL" dirty="0"/>
          </a:p>
        </p:txBody>
      </p:sp>
      <p:sp>
        <p:nvSpPr>
          <p:cNvPr id="66" name="Objaśnienie w chmurce 65"/>
          <p:cNvSpPr/>
          <p:nvPr/>
        </p:nvSpPr>
        <p:spPr>
          <a:xfrm>
            <a:off x="3213881" y="1387039"/>
            <a:ext cx="3320237" cy="1380091"/>
          </a:xfrm>
          <a:prstGeom prst="cloudCallout">
            <a:avLst>
              <a:gd name="adj1" fmla="val -35856"/>
              <a:gd name="adj2" fmla="val 74056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Jestem </a:t>
            </a:r>
            <a:r>
              <a:rPr lang="pl-PL" dirty="0">
                <a:solidFill>
                  <a:schemeClr val="tx1"/>
                </a:solidFill>
              </a:rPr>
              <a:t>droższa od ciebie o 60% 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6" name="Objaśnienie w chmurce 45"/>
          <p:cNvSpPr/>
          <p:nvPr/>
        </p:nvSpPr>
        <p:spPr>
          <a:xfrm>
            <a:off x="4476584" y="5037911"/>
            <a:ext cx="2737712" cy="1410890"/>
          </a:xfrm>
          <a:prstGeom prst="cloudCallout">
            <a:avLst>
              <a:gd name="adj1" fmla="val -77292"/>
              <a:gd name="adj2" fmla="val 6102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a ile to procent?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48792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2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4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65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15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1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5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2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3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2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25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250"/>
                            </p:stCondLst>
                            <p:childTnLst>
                              <p:par>
                                <p:cTn id="110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250"/>
                            </p:stCondLst>
                            <p:childTnLst>
                              <p:par>
                                <p:cTn id="118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6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7250"/>
                            </p:stCondLst>
                            <p:childTnLst>
                              <p:par>
                                <p:cTn id="1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7750"/>
                            </p:stCondLst>
                            <p:childTnLst>
                              <p:par>
                                <p:cTn id="1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8250"/>
                            </p:stCondLst>
                            <p:childTnLst>
                              <p:par>
                                <p:cTn id="134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9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000"/>
                            </p:stCondLst>
                            <p:childTnLst>
                              <p:par>
                                <p:cTn id="14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3250"/>
                            </p:stCondLst>
                            <p:childTnLst>
                              <p:par>
                                <p:cTn id="153" presetID="6" presetClass="emph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154" dur="2000" fill="hold"/>
                                        <p:tgtEl>
                                          <p:spTgt spid="6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3" grpId="0" animBg="1"/>
      <p:bldP spid="43" grpId="1" animBg="1"/>
      <p:bldP spid="44" grpId="0" animBg="1"/>
      <p:bldP spid="44" grpId="1" animBg="1"/>
      <p:bldP spid="19" grpId="0"/>
      <p:bldP spid="21" grpId="0"/>
      <p:bldP spid="48" grpId="0" animBg="1"/>
      <p:bldP spid="48" grpId="1" animBg="1"/>
      <p:bldP spid="49" grpId="0" animBg="1"/>
      <p:bldP spid="49" grpId="1" animBg="1"/>
      <p:bldP spid="30" grpId="0"/>
      <p:bldP spid="56" grpId="0"/>
      <p:bldP spid="62" grpId="0"/>
      <p:bldP spid="62" grpId="1"/>
      <p:bldP spid="63" grpId="0"/>
      <p:bldP spid="66" grpId="0" animBg="1"/>
      <p:bldP spid="46" grpId="0" animBg="1"/>
      <p:bldP spid="4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59" descr="blank-paper-transparent-png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770"/>
          <a:stretch/>
        </p:blipFill>
        <p:spPr>
          <a:xfrm rot="20490190">
            <a:off x="289175" y="1152409"/>
            <a:ext cx="5620774" cy="6668051"/>
          </a:xfrm>
          <a:prstGeom prst="rect">
            <a:avLst/>
          </a:prstGeom>
        </p:spPr>
      </p:pic>
      <p:pic>
        <p:nvPicPr>
          <p:cNvPr id="59" name="Obraz 58" descr="blank-paper-transparent-png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2"/>
          <a:stretch/>
        </p:blipFill>
        <p:spPr>
          <a:xfrm rot="5400000">
            <a:off x="2891097" y="806612"/>
            <a:ext cx="5620774" cy="660281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1026" name="Picture 2" descr="C:\Users\Ania\AppData\Local\Microsoft\Windows\Temporary Internet Files\Content.IE5\CXABBVED\MC900030293[1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667" y="2280571"/>
            <a:ext cx="2640817" cy="2023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upa 5"/>
          <p:cNvGrpSpPr/>
          <p:nvPr/>
        </p:nvGrpSpPr>
        <p:grpSpPr>
          <a:xfrm>
            <a:off x="5924911" y="2766833"/>
            <a:ext cx="1848917" cy="1141171"/>
            <a:chOff x="3852567" y="4651761"/>
            <a:chExt cx="1848917" cy="1141171"/>
          </a:xfrm>
        </p:grpSpPr>
        <p:pic>
          <p:nvPicPr>
            <p:cNvPr id="1027" name="Picture 3" descr="C:\Users\Ania\AppData\Local\Microsoft\Windows\Temporary Internet Files\Content.IE5\FZ4DAB55\MC900310496[1].wmf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2567" y="4651761"/>
              <a:ext cx="1848917" cy="11411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Ania\AppData\Local\Microsoft\Windows\Temporary Internet Files\Content.IE5\CXABBVED\MC900355073[1].wmf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524" t="-32024" b="-1"/>
            <a:stretch/>
          </p:blipFill>
          <p:spPr bwMode="auto">
            <a:xfrm rot="20704280">
              <a:off x="4453577" y="4975438"/>
              <a:ext cx="948675" cy="3605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Grupa 12"/>
          <p:cNvGrpSpPr/>
          <p:nvPr/>
        </p:nvGrpSpPr>
        <p:grpSpPr>
          <a:xfrm>
            <a:off x="1212266" y="4041334"/>
            <a:ext cx="977900" cy="974725"/>
            <a:chOff x="591344" y="3739248"/>
            <a:chExt cx="977900" cy="974725"/>
          </a:xfrm>
        </p:grpSpPr>
        <p:pic>
          <p:nvPicPr>
            <p:cNvPr id="37" name="Picture 5" descr="C:\Users\Ania\AppData\Local\Microsoft\Windows\Temporary Internet Files\Content.IE5\SI614T7F\MC900424104[1].wmf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91344" y="3739248"/>
              <a:ext cx="977900" cy="974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Prostokąt 24"/>
            <p:cNvSpPr/>
            <p:nvPr/>
          </p:nvSpPr>
          <p:spPr>
            <a:xfrm rot="2556942">
              <a:off x="810706" y="4099444"/>
              <a:ext cx="66862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dirty="0" smtClean="0"/>
                <a:t>24 zł</a:t>
              </a:r>
              <a:endParaRPr lang="pl-PL" dirty="0"/>
            </a:p>
          </p:txBody>
        </p:sp>
      </p:grpSp>
      <p:grpSp>
        <p:nvGrpSpPr>
          <p:cNvPr id="11" name="Grupa 10"/>
          <p:cNvGrpSpPr/>
          <p:nvPr/>
        </p:nvGrpSpPr>
        <p:grpSpPr>
          <a:xfrm>
            <a:off x="6077066" y="1844005"/>
            <a:ext cx="977900" cy="974725"/>
            <a:chOff x="3594100" y="1617893"/>
            <a:chExt cx="977900" cy="974725"/>
          </a:xfrm>
        </p:grpSpPr>
        <p:pic>
          <p:nvPicPr>
            <p:cNvPr id="1029" name="Picture 5" descr="C:\Users\Ania\AppData\Local\Microsoft\Windows\Temporary Internet Files\Content.IE5\SI614T7F\MC900424104[1].wmf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4100" y="1617893"/>
              <a:ext cx="977900" cy="974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Prostokąt 37"/>
            <p:cNvSpPr/>
            <p:nvPr/>
          </p:nvSpPr>
          <p:spPr>
            <a:xfrm rot="19027969">
              <a:off x="3716838" y="1941855"/>
              <a:ext cx="66862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dirty="0" smtClean="0"/>
                <a:t>15 zł</a:t>
              </a:r>
              <a:endParaRPr lang="pl-PL" dirty="0"/>
            </a:p>
          </p:txBody>
        </p:sp>
      </p:grpSp>
      <p:sp>
        <p:nvSpPr>
          <p:cNvPr id="8" name="Objaśnienie w chmurce 7"/>
          <p:cNvSpPr/>
          <p:nvPr/>
        </p:nvSpPr>
        <p:spPr>
          <a:xfrm>
            <a:off x="262515" y="900480"/>
            <a:ext cx="2264735" cy="1380091"/>
          </a:xfrm>
          <a:prstGeom prst="cloudCallout">
            <a:avLst>
              <a:gd name="adj1" fmla="val 8275"/>
              <a:gd name="adj2" fmla="val 786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Ja </a:t>
            </a:r>
            <a:r>
              <a:rPr lang="pl-PL" dirty="0"/>
              <a:t>jestem droższa niż ty</a:t>
            </a:r>
            <a:endParaRPr lang="pl-PL" dirty="0"/>
          </a:p>
        </p:txBody>
      </p:sp>
      <p:sp>
        <p:nvSpPr>
          <p:cNvPr id="40" name="Objaśnienie w chmurce 39"/>
          <p:cNvSpPr/>
          <p:nvPr/>
        </p:nvSpPr>
        <p:spPr>
          <a:xfrm>
            <a:off x="3135186" y="3351288"/>
            <a:ext cx="3320237" cy="1380091"/>
          </a:xfrm>
          <a:prstGeom prst="cloudCallout">
            <a:avLst>
              <a:gd name="adj1" fmla="val 32034"/>
              <a:gd name="adj2" fmla="val -692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 </a:t>
            </a:r>
            <a:r>
              <a:rPr lang="pl-PL" dirty="0"/>
              <a:t>o ile procent ja jestem tańsza od </a:t>
            </a:r>
            <a:r>
              <a:rPr lang="pl-PL" dirty="0" smtClean="0"/>
              <a:t>ciebie?</a:t>
            </a:r>
            <a:endParaRPr lang="pl-PL" dirty="0"/>
          </a:p>
        </p:txBody>
      </p:sp>
      <p:sp>
        <p:nvSpPr>
          <p:cNvPr id="42" name="Prostokąt 41"/>
          <p:cNvSpPr/>
          <p:nvPr/>
        </p:nvSpPr>
        <p:spPr>
          <a:xfrm>
            <a:off x="4755427" y="4785226"/>
            <a:ext cx="18921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dirty="0" smtClean="0">
                <a:solidFill>
                  <a:srgbClr val="BF0A04"/>
                </a:solidFill>
              </a:rPr>
              <a:t>24 - 15 </a:t>
            </a:r>
            <a:r>
              <a:rPr lang="pl-PL" sz="2400" dirty="0" smtClean="0">
                <a:solidFill>
                  <a:srgbClr val="BF0A04"/>
                </a:solidFill>
              </a:rPr>
              <a:t>= </a:t>
            </a:r>
            <a:r>
              <a:rPr lang="pl-PL" sz="2400" dirty="0" smtClean="0">
                <a:solidFill>
                  <a:srgbClr val="BF0A04"/>
                </a:solidFill>
              </a:rPr>
              <a:t>9</a:t>
            </a:r>
            <a:endParaRPr lang="pl-PL" sz="2400" dirty="0">
              <a:solidFill>
                <a:srgbClr val="BF0A04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pole tekstowe 18"/>
              <p:cNvSpPr txBox="1"/>
              <p:nvPr/>
            </p:nvSpPr>
            <p:spPr>
              <a:xfrm>
                <a:off x="4922211" y="5262759"/>
                <a:ext cx="490840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l-PL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</a:rPr>
                            <m:t>9</m:t>
                          </m:r>
                        </m:num>
                        <m:den>
                          <m:r>
                            <a:rPr lang="pl-PL" b="0" i="1" smtClean="0">
                              <a:latin typeface="Cambria Math"/>
                            </a:rPr>
                            <m:t>24</m:t>
                          </m:r>
                        </m:den>
                      </m:f>
                    </m:oMath>
                  </m:oMathPara>
                </a14:m>
                <a:endParaRPr lang="pl-PL" dirty="0"/>
              </a:p>
            </p:txBody>
          </p:sp>
        </mc:Choice>
        <mc:Fallback>
          <p:sp>
            <p:nvSpPr>
              <p:cNvPr id="19" name="pole tekstow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2211" y="5262759"/>
                <a:ext cx="490840" cy="61093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pole tekstowe 20"/>
          <p:cNvSpPr txBox="1"/>
          <p:nvPr/>
        </p:nvSpPr>
        <p:spPr>
          <a:xfrm>
            <a:off x="5309136" y="5405757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· 100% = </a:t>
            </a:r>
            <a:endParaRPr lang="pl-PL" dirty="0"/>
          </a:p>
        </p:txBody>
      </p:sp>
      <p:cxnSp>
        <p:nvCxnSpPr>
          <p:cNvPr id="23" name="Łącznik prostoliniowy 22"/>
          <p:cNvCxnSpPr>
            <a:endCxn id="21" idx="1"/>
          </p:cNvCxnSpPr>
          <p:nvPr/>
        </p:nvCxnSpPr>
        <p:spPr>
          <a:xfrm>
            <a:off x="5031835" y="5278624"/>
            <a:ext cx="277301" cy="311799"/>
          </a:xfrm>
          <a:prstGeom prst="line">
            <a:avLst/>
          </a:prstGeom>
          <a:ln w="381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Łącznik prostoliniowy 52"/>
          <p:cNvCxnSpPr/>
          <p:nvPr/>
        </p:nvCxnSpPr>
        <p:spPr>
          <a:xfrm>
            <a:off x="5001856" y="5586923"/>
            <a:ext cx="277301" cy="311799"/>
          </a:xfrm>
          <a:prstGeom prst="line">
            <a:avLst/>
          </a:prstGeom>
          <a:ln w="381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pole tekstowe 29"/>
          <p:cNvSpPr txBox="1"/>
          <p:nvPr/>
        </p:nvSpPr>
        <p:spPr>
          <a:xfrm>
            <a:off x="4700607" y="513870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3</a:t>
            </a:r>
            <a:endParaRPr lang="pl-PL" dirty="0"/>
          </a:p>
        </p:txBody>
      </p:sp>
      <p:sp>
        <p:nvSpPr>
          <p:cNvPr id="56" name="pole tekstowe 55"/>
          <p:cNvSpPr txBox="1"/>
          <p:nvPr/>
        </p:nvSpPr>
        <p:spPr>
          <a:xfrm>
            <a:off x="4734959" y="5742822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8</a:t>
            </a:r>
            <a:endParaRPr lang="pl-PL" dirty="0"/>
          </a:p>
        </p:txBody>
      </p:sp>
      <p:cxnSp>
        <p:nvCxnSpPr>
          <p:cNvPr id="57" name="Łącznik prostoliniowy 56"/>
          <p:cNvCxnSpPr/>
          <p:nvPr/>
        </p:nvCxnSpPr>
        <p:spPr>
          <a:xfrm flipV="1">
            <a:off x="4744746" y="5830374"/>
            <a:ext cx="277301" cy="282496"/>
          </a:xfrm>
          <a:prstGeom prst="line">
            <a:avLst/>
          </a:prstGeom>
          <a:ln w="381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Łącznik prostoliniowy 60"/>
          <p:cNvCxnSpPr/>
          <p:nvPr/>
        </p:nvCxnSpPr>
        <p:spPr>
          <a:xfrm flipV="1">
            <a:off x="5549984" y="5460326"/>
            <a:ext cx="277301" cy="282496"/>
          </a:xfrm>
          <a:prstGeom prst="line">
            <a:avLst/>
          </a:prstGeom>
          <a:ln w="381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pole tekstowe 62"/>
          <p:cNvSpPr txBox="1"/>
          <p:nvPr/>
        </p:nvSpPr>
        <p:spPr>
          <a:xfrm>
            <a:off x="5413051" y="5249857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25</a:t>
            </a:r>
            <a:endParaRPr lang="pl-PL" dirty="0"/>
          </a:p>
        </p:txBody>
      </p:sp>
      <p:sp>
        <p:nvSpPr>
          <p:cNvPr id="45" name="pole tekstowe 44"/>
          <p:cNvSpPr txBox="1"/>
          <p:nvPr/>
        </p:nvSpPr>
        <p:spPr>
          <a:xfrm>
            <a:off x="4498160" y="575276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2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pole tekstowe 46"/>
              <p:cNvSpPr txBox="1"/>
              <p:nvPr/>
            </p:nvSpPr>
            <p:spPr>
              <a:xfrm>
                <a:off x="6114873" y="5323374"/>
                <a:ext cx="971741" cy="616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l-PL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</a:rPr>
                            <m:t>75</m:t>
                          </m:r>
                        </m:num>
                        <m:den>
                          <m:r>
                            <a:rPr lang="pl-PL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pl-PL" b="0" i="1" smtClean="0">
                          <a:latin typeface="Cambria Math"/>
                        </a:rPr>
                        <m:t>%=</m:t>
                      </m:r>
                    </m:oMath>
                  </m:oMathPara>
                </a14:m>
                <a:endParaRPr lang="pl-PL" dirty="0"/>
              </a:p>
            </p:txBody>
          </p:sp>
        </mc:Choice>
        <mc:Fallback>
          <p:sp>
            <p:nvSpPr>
              <p:cNvPr id="47" name="pole tekstow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4873" y="5323374"/>
                <a:ext cx="971741" cy="61651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Objaśnienie w chmurce 49"/>
          <p:cNvSpPr/>
          <p:nvPr/>
        </p:nvSpPr>
        <p:spPr>
          <a:xfrm>
            <a:off x="2627086" y="563527"/>
            <a:ext cx="3297825" cy="1576456"/>
          </a:xfrm>
          <a:prstGeom prst="cloudCallout">
            <a:avLst>
              <a:gd name="adj1" fmla="val 14078"/>
              <a:gd name="adj2" fmla="val 10903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L</a:t>
            </a:r>
            <a:r>
              <a:rPr lang="pl-PL" dirty="0" smtClean="0">
                <a:solidFill>
                  <a:schemeClr val="tx1"/>
                </a:solidFill>
              </a:rPr>
              <a:t>iczymy </a:t>
            </a:r>
            <a:r>
              <a:rPr lang="pl-PL" dirty="0">
                <a:solidFill>
                  <a:schemeClr val="tx1"/>
                </a:solidFill>
              </a:rPr>
              <a:t>podobnie, jesteś tańsza ode mnie o 9 zł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1" name="Objaśnienie w chmurce 50"/>
          <p:cNvSpPr/>
          <p:nvPr/>
        </p:nvSpPr>
        <p:spPr>
          <a:xfrm>
            <a:off x="759202" y="4772059"/>
            <a:ext cx="3281748" cy="1867626"/>
          </a:xfrm>
          <a:prstGeom prst="cloudCallout">
            <a:avLst>
              <a:gd name="adj1" fmla="val 63353"/>
              <a:gd name="adj2" fmla="val -55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Zapiszmy </a:t>
            </a:r>
            <a:r>
              <a:rPr lang="pl-PL" dirty="0"/>
              <a:t>za pomocą ułamka jaką częścią mojej ceny jest 9 zł, czyli </a:t>
            </a:r>
            <a:endParaRPr lang="pl-PL" dirty="0"/>
          </a:p>
        </p:txBody>
      </p:sp>
      <p:sp>
        <p:nvSpPr>
          <p:cNvPr id="52" name="Objaśnienie w chmurce 51"/>
          <p:cNvSpPr/>
          <p:nvPr/>
        </p:nvSpPr>
        <p:spPr>
          <a:xfrm>
            <a:off x="3623059" y="3270793"/>
            <a:ext cx="2264735" cy="1380091"/>
          </a:xfrm>
          <a:prstGeom prst="cloudCallout">
            <a:avLst>
              <a:gd name="adj1" fmla="val 8275"/>
              <a:gd name="adj2" fmla="val 786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obliczę ile to procent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pole tekstowe 53"/>
              <p:cNvSpPr txBox="1"/>
              <p:nvPr/>
            </p:nvSpPr>
            <p:spPr>
              <a:xfrm>
                <a:off x="6977437" y="5465459"/>
                <a:ext cx="9236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0" smtClean="0">
                          <a:latin typeface="Cambria Math"/>
                        </a:rPr>
                        <m:t>37,5 </m:t>
                      </m:r>
                      <m:r>
                        <a:rPr lang="pl-PL" b="0" i="1" smtClean="0">
                          <a:latin typeface="Cambria Math"/>
                        </a:rPr>
                        <m:t>%</m:t>
                      </m:r>
                    </m:oMath>
                  </m:oMathPara>
                </a14:m>
                <a:endParaRPr lang="pl-PL" dirty="0"/>
              </a:p>
            </p:txBody>
          </p:sp>
        </mc:Choice>
        <mc:Fallback>
          <p:sp>
            <p:nvSpPr>
              <p:cNvPr id="54" name="pole tekstow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7437" y="5465459"/>
                <a:ext cx="923650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jaśnienie w chmurce 2"/>
          <p:cNvSpPr/>
          <p:nvPr/>
        </p:nvSpPr>
        <p:spPr>
          <a:xfrm>
            <a:off x="6534118" y="3908005"/>
            <a:ext cx="2468774" cy="1230704"/>
          </a:xfrm>
          <a:prstGeom prst="cloudCallout">
            <a:avLst>
              <a:gd name="adj1" fmla="val -11788"/>
              <a:gd name="adj2" fmla="val -64499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jestem tańsza od ciebie o </a:t>
            </a:r>
            <a:r>
              <a:rPr lang="pl-PL" b="1" dirty="0">
                <a:solidFill>
                  <a:schemeClr val="tx1"/>
                </a:solidFill>
              </a:rPr>
              <a:t>37,5%</a:t>
            </a:r>
          </a:p>
        </p:txBody>
      </p:sp>
    </p:spTree>
    <p:extLst>
      <p:ext uri="{BB962C8B-B14F-4D97-AF65-F5344CB8AC3E}">
        <p14:creationId xmlns:p14="http://schemas.microsoft.com/office/powerpoint/2010/main" val="178606970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3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4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4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675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825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250"/>
                            </p:stCondLst>
                            <p:childTnLst>
                              <p:par>
                                <p:cTn id="8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2000" fill="hold"/>
                                        <p:tgtEl>
                                          <p:spTgt spid="5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42" grpId="0"/>
      <p:bldP spid="19" grpId="0"/>
      <p:bldP spid="21" grpId="0"/>
      <p:bldP spid="30" grpId="0"/>
      <p:bldP spid="56" grpId="0"/>
      <p:bldP spid="63" grpId="0"/>
      <p:bldP spid="45" grpId="0"/>
      <p:bldP spid="47" grpId="0"/>
      <p:bldP spid="50" grpId="0" animBg="1"/>
      <p:bldP spid="50" grpId="1" animBg="1"/>
      <p:bldP spid="51" grpId="0" animBg="1"/>
      <p:bldP spid="52" grpId="0" animBg="1"/>
      <p:bldP spid="54" grpId="0"/>
      <p:bldP spid="54" grpId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59" descr="blank-paper-transparent-png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770"/>
          <a:stretch/>
        </p:blipFill>
        <p:spPr>
          <a:xfrm rot="20490190">
            <a:off x="289175" y="1152409"/>
            <a:ext cx="5620774" cy="6668051"/>
          </a:xfrm>
          <a:prstGeom prst="rect">
            <a:avLst/>
          </a:prstGeom>
        </p:spPr>
      </p:pic>
      <p:pic>
        <p:nvPicPr>
          <p:cNvPr id="59" name="Obraz 58" descr="blank-paper-transparent-png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2"/>
          <a:stretch/>
        </p:blipFill>
        <p:spPr>
          <a:xfrm rot="5400000">
            <a:off x="2891096" y="806612"/>
            <a:ext cx="5620774" cy="660281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1026" name="Picture 2" descr="C:\Users\Ania\AppData\Local\Microsoft\Windows\Temporary Internet Files\Content.IE5\CXABBVED\MC900030293[1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667" y="2280571"/>
            <a:ext cx="2640817" cy="2023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upa 5"/>
          <p:cNvGrpSpPr/>
          <p:nvPr/>
        </p:nvGrpSpPr>
        <p:grpSpPr>
          <a:xfrm>
            <a:off x="5924911" y="2766833"/>
            <a:ext cx="1848917" cy="1141171"/>
            <a:chOff x="3852567" y="4651761"/>
            <a:chExt cx="1848917" cy="1141171"/>
          </a:xfrm>
        </p:grpSpPr>
        <p:pic>
          <p:nvPicPr>
            <p:cNvPr id="1027" name="Picture 3" descr="C:\Users\Ania\AppData\Local\Microsoft\Windows\Temporary Internet Files\Content.IE5\FZ4DAB55\MC900310496[1].wmf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2567" y="4651761"/>
              <a:ext cx="1848917" cy="11411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Ania\AppData\Local\Microsoft\Windows\Temporary Internet Files\Content.IE5\CXABBVED\MC900355073[1].wmf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524" t="-32024" b="-1"/>
            <a:stretch/>
          </p:blipFill>
          <p:spPr bwMode="auto">
            <a:xfrm rot="20704280">
              <a:off x="4453577" y="4975438"/>
              <a:ext cx="948675" cy="3605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Grupa 12"/>
          <p:cNvGrpSpPr/>
          <p:nvPr/>
        </p:nvGrpSpPr>
        <p:grpSpPr>
          <a:xfrm>
            <a:off x="1212266" y="4041334"/>
            <a:ext cx="977900" cy="974725"/>
            <a:chOff x="591344" y="3739248"/>
            <a:chExt cx="977900" cy="974725"/>
          </a:xfrm>
        </p:grpSpPr>
        <p:pic>
          <p:nvPicPr>
            <p:cNvPr id="37" name="Picture 5" descr="C:\Users\Ania\AppData\Local\Microsoft\Windows\Temporary Internet Files\Content.IE5\SI614T7F\MC900424104[1].wmf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91344" y="3739248"/>
              <a:ext cx="977900" cy="974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Prostokąt 24"/>
            <p:cNvSpPr/>
            <p:nvPr/>
          </p:nvSpPr>
          <p:spPr>
            <a:xfrm rot="2556942">
              <a:off x="810706" y="4099444"/>
              <a:ext cx="66862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dirty="0" smtClean="0"/>
                <a:t>24 zł</a:t>
              </a:r>
              <a:endParaRPr lang="pl-PL" dirty="0"/>
            </a:p>
          </p:txBody>
        </p:sp>
      </p:grpSp>
      <p:grpSp>
        <p:nvGrpSpPr>
          <p:cNvPr id="11" name="Grupa 10"/>
          <p:cNvGrpSpPr/>
          <p:nvPr/>
        </p:nvGrpSpPr>
        <p:grpSpPr>
          <a:xfrm>
            <a:off x="6077066" y="1844005"/>
            <a:ext cx="977900" cy="974725"/>
            <a:chOff x="3594100" y="1617893"/>
            <a:chExt cx="977900" cy="974725"/>
          </a:xfrm>
        </p:grpSpPr>
        <p:pic>
          <p:nvPicPr>
            <p:cNvPr id="1029" name="Picture 5" descr="C:\Users\Ania\AppData\Local\Microsoft\Windows\Temporary Internet Files\Content.IE5\SI614T7F\MC900424104[1].wmf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4100" y="1617893"/>
              <a:ext cx="977900" cy="974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Prostokąt 37"/>
            <p:cNvSpPr/>
            <p:nvPr/>
          </p:nvSpPr>
          <p:spPr>
            <a:xfrm rot="19027969">
              <a:off x="3716838" y="1941855"/>
              <a:ext cx="66862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dirty="0" smtClean="0"/>
                <a:t>15 zł</a:t>
              </a:r>
              <a:endParaRPr lang="pl-PL" dirty="0"/>
            </a:p>
          </p:txBody>
        </p:sp>
      </p:grpSp>
      <p:sp>
        <p:nvSpPr>
          <p:cNvPr id="8" name="Objaśnienie w chmurce 7"/>
          <p:cNvSpPr/>
          <p:nvPr/>
        </p:nvSpPr>
        <p:spPr>
          <a:xfrm>
            <a:off x="3439632" y="1386742"/>
            <a:ext cx="2264735" cy="1380091"/>
          </a:xfrm>
          <a:prstGeom prst="cloudCallout">
            <a:avLst>
              <a:gd name="adj1" fmla="val -38204"/>
              <a:gd name="adj2" fmla="val 748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Ja </a:t>
            </a:r>
            <a:r>
              <a:rPr lang="pl-PL" dirty="0"/>
              <a:t>jestem droższa niż </a:t>
            </a:r>
            <a:r>
              <a:rPr lang="pl-PL" dirty="0" smtClean="0"/>
              <a:t>ty o </a:t>
            </a:r>
            <a:r>
              <a:rPr lang="pl-PL" b="1" dirty="0" smtClean="0"/>
              <a:t>60 %</a:t>
            </a:r>
            <a:endParaRPr lang="pl-PL" b="1" dirty="0"/>
          </a:p>
        </p:txBody>
      </p:sp>
      <p:sp>
        <p:nvSpPr>
          <p:cNvPr id="42" name="Prostokąt 41"/>
          <p:cNvSpPr/>
          <p:nvPr/>
        </p:nvSpPr>
        <p:spPr>
          <a:xfrm>
            <a:off x="3634421" y="4654424"/>
            <a:ext cx="18921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dirty="0" smtClean="0">
                <a:solidFill>
                  <a:srgbClr val="BF0A04"/>
                </a:solidFill>
              </a:rPr>
              <a:t>24 - 15 </a:t>
            </a:r>
            <a:r>
              <a:rPr lang="pl-PL" sz="2400" dirty="0" smtClean="0">
                <a:solidFill>
                  <a:srgbClr val="BF0A04"/>
                </a:solidFill>
              </a:rPr>
              <a:t>= </a:t>
            </a:r>
            <a:r>
              <a:rPr lang="pl-PL" sz="2400" dirty="0" smtClean="0">
                <a:solidFill>
                  <a:srgbClr val="BF0A04"/>
                </a:solidFill>
              </a:rPr>
              <a:t>9</a:t>
            </a:r>
            <a:endParaRPr lang="pl-PL" sz="2400" dirty="0">
              <a:solidFill>
                <a:srgbClr val="BF0A04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pole tekstowe 18"/>
              <p:cNvSpPr txBox="1"/>
              <p:nvPr/>
            </p:nvSpPr>
            <p:spPr>
              <a:xfrm>
                <a:off x="5526534" y="5599207"/>
                <a:ext cx="490840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l-PL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</a:rPr>
                            <m:t>9</m:t>
                          </m:r>
                        </m:num>
                        <m:den>
                          <m:r>
                            <a:rPr lang="pl-PL" b="0" i="1" smtClean="0">
                              <a:latin typeface="Cambria Math"/>
                            </a:rPr>
                            <m:t>24</m:t>
                          </m:r>
                        </m:den>
                      </m:f>
                    </m:oMath>
                  </m:oMathPara>
                </a14:m>
                <a:endParaRPr lang="pl-PL" dirty="0"/>
              </a:p>
            </p:txBody>
          </p:sp>
        </mc:Choice>
        <mc:Fallback>
          <p:sp>
            <p:nvSpPr>
              <p:cNvPr id="19" name="pole tekstow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6534" y="5599207"/>
                <a:ext cx="490840" cy="61093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pole tekstowe 20"/>
          <p:cNvSpPr txBox="1"/>
          <p:nvPr/>
        </p:nvSpPr>
        <p:spPr>
          <a:xfrm>
            <a:off x="5913459" y="5742205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· 100% = 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pole tekstowe 46"/>
              <p:cNvSpPr txBox="1"/>
              <p:nvPr/>
            </p:nvSpPr>
            <p:spPr>
              <a:xfrm>
                <a:off x="6719196" y="5617290"/>
                <a:ext cx="971741" cy="616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l-PL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</a:rPr>
                            <m:t>75</m:t>
                          </m:r>
                        </m:num>
                        <m:den>
                          <m:r>
                            <a:rPr lang="pl-PL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pl-PL" b="0" i="1" smtClean="0">
                          <a:latin typeface="Cambria Math"/>
                        </a:rPr>
                        <m:t>%=</m:t>
                      </m:r>
                    </m:oMath>
                  </m:oMathPara>
                </a14:m>
                <a:endParaRPr lang="pl-PL" dirty="0"/>
              </a:p>
            </p:txBody>
          </p:sp>
        </mc:Choice>
        <mc:Fallback>
          <p:sp>
            <p:nvSpPr>
              <p:cNvPr id="47" name="pole tekstow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9196" y="5617290"/>
                <a:ext cx="971741" cy="61651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4" name="pole tekstowe 53"/>
              <p:cNvSpPr txBox="1"/>
              <p:nvPr/>
            </p:nvSpPr>
            <p:spPr>
              <a:xfrm>
                <a:off x="7581760" y="5759375"/>
                <a:ext cx="9236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0" smtClean="0">
                          <a:solidFill>
                            <a:srgbClr val="BF0A04"/>
                          </a:solidFill>
                          <a:latin typeface="Cambria Math"/>
                        </a:rPr>
                        <m:t>37,5 </m:t>
                      </m:r>
                      <m:r>
                        <a:rPr lang="pl-PL" b="0" i="1" smtClean="0">
                          <a:solidFill>
                            <a:srgbClr val="BF0A04"/>
                          </a:solidFill>
                          <a:latin typeface="Cambria Math"/>
                        </a:rPr>
                        <m:t>%</m:t>
                      </m:r>
                    </m:oMath>
                  </m:oMathPara>
                </a14:m>
                <a:endParaRPr lang="pl-PL" dirty="0">
                  <a:solidFill>
                    <a:srgbClr val="BF0A04"/>
                  </a:solidFill>
                </a:endParaRPr>
              </a:p>
            </p:txBody>
          </p:sp>
        </mc:Choice>
        <mc:Fallback>
          <p:sp>
            <p:nvSpPr>
              <p:cNvPr id="54" name="pole tekstow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1760" y="5759375"/>
                <a:ext cx="923650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jaśnienie w chmurce 2"/>
          <p:cNvSpPr/>
          <p:nvPr/>
        </p:nvSpPr>
        <p:spPr>
          <a:xfrm>
            <a:off x="6550122" y="3970844"/>
            <a:ext cx="2468774" cy="1230704"/>
          </a:xfrm>
          <a:prstGeom prst="cloudCallout">
            <a:avLst>
              <a:gd name="adj1" fmla="val -29446"/>
              <a:gd name="adj2" fmla="val -86961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jestem tańsza od ciebie o </a:t>
            </a:r>
            <a:r>
              <a:rPr lang="pl-PL" b="1" dirty="0">
                <a:solidFill>
                  <a:schemeClr val="tx1"/>
                </a:solidFill>
              </a:rPr>
              <a:t>37,5%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pole tekstowe 38"/>
              <p:cNvSpPr txBox="1"/>
              <p:nvPr/>
            </p:nvSpPr>
            <p:spPr>
              <a:xfrm>
                <a:off x="1631810" y="5691085"/>
                <a:ext cx="490840" cy="6127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l-PL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</a:rPr>
                            <m:t>9</m:t>
                          </m:r>
                        </m:num>
                        <m:den>
                          <m:r>
                            <a:rPr lang="pl-PL" b="0" i="1" smtClean="0">
                              <a:latin typeface="Cambria Math"/>
                            </a:rPr>
                            <m:t>15</m:t>
                          </m:r>
                        </m:den>
                      </m:f>
                    </m:oMath>
                  </m:oMathPara>
                </a14:m>
                <a:endParaRPr lang="pl-PL" dirty="0"/>
              </a:p>
            </p:txBody>
          </p:sp>
        </mc:Choice>
        <mc:Fallback>
          <p:sp>
            <p:nvSpPr>
              <p:cNvPr id="39" name="pole tekstow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1810" y="5691085"/>
                <a:ext cx="490840" cy="61279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pole tekstowe 40"/>
          <p:cNvSpPr txBox="1"/>
          <p:nvPr/>
        </p:nvSpPr>
        <p:spPr>
          <a:xfrm>
            <a:off x="2018735" y="5834083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· 100% = 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pole tekstowe 43"/>
              <p:cNvSpPr txBox="1"/>
              <p:nvPr/>
            </p:nvSpPr>
            <p:spPr>
              <a:xfrm>
                <a:off x="2807396" y="5851253"/>
                <a:ext cx="7473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0" smtClean="0">
                          <a:solidFill>
                            <a:srgbClr val="BF0A04"/>
                          </a:solidFill>
                          <a:latin typeface="Cambria Math"/>
                        </a:rPr>
                        <m:t>60 </m:t>
                      </m:r>
                      <m:r>
                        <a:rPr lang="pl-PL" b="0" i="1" smtClean="0">
                          <a:solidFill>
                            <a:srgbClr val="BF0A04"/>
                          </a:solidFill>
                          <a:latin typeface="Cambria Math"/>
                        </a:rPr>
                        <m:t>%</m:t>
                      </m:r>
                    </m:oMath>
                  </m:oMathPara>
                </a14:m>
                <a:endParaRPr lang="pl-PL" dirty="0">
                  <a:solidFill>
                    <a:srgbClr val="BF0A04"/>
                  </a:solidFill>
                </a:endParaRPr>
              </a:p>
            </p:txBody>
          </p:sp>
        </mc:Choice>
        <mc:Fallback>
          <p:sp>
            <p:nvSpPr>
              <p:cNvPr id="44" name="pole tekstow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7396" y="5851253"/>
                <a:ext cx="747320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pole tekstowe 45"/>
              <p:cNvSpPr txBox="1"/>
              <p:nvPr/>
            </p:nvSpPr>
            <p:spPr>
              <a:xfrm>
                <a:off x="2190166" y="5064208"/>
                <a:ext cx="490840" cy="6127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l-PL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</a:rPr>
                            <m:t>9</m:t>
                          </m:r>
                        </m:num>
                        <m:den>
                          <m:r>
                            <a:rPr lang="pl-PL" b="0" i="1" smtClean="0">
                              <a:latin typeface="Cambria Math"/>
                            </a:rPr>
                            <m:t>15</m:t>
                          </m:r>
                        </m:den>
                      </m:f>
                    </m:oMath>
                  </m:oMathPara>
                </a14:m>
                <a:endParaRPr lang="pl-PL" dirty="0"/>
              </a:p>
            </p:txBody>
          </p:sp>
        </mc:Choice>
        <mc:Fallback>
          <p:sp>
            <p:nvSpPr>
              <p:cNvPr id="46" name="pole tekstow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0166" y="5064208"/>
                <a:ext cx="490840" cy="612796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pole tekstowe 47"/>
              <p:cNvSpPr txBox="1"/>
              <p:nvPr/>
            </p:nvSpPr>
            <p:spPr>
              <a:xfrm>
                <a:off x="6250067" y="4957661"/>
                <a:ext cx="490840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l-PL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</a:rPr>
                            <m:t>9</m:t>
                          </m:r>
                        </m:num>
                        <m:den>
                          <m:r>
                            <a:rPr lang="pl-PL" b="0" i="1" smtClean="0">
                              <a:latin typeface="Cambria Math"/>
                            </a:rPr>
                            <m:t>24</m:t>
                          </m:r>
                        </m:den>
                      </m:f>
                    </m:oMath>
                  </m:oMathPara>
                </a14:m>
                <a:endParaRPr lang="pl-PL" dirty="0"/>
              </a:p>
            </p:txBody>
          </p:sp>
        </mc:Choice>
        <mc:Fallback>
          <p:sp>
            <p:nvSpPr>
              <p:cNvPr id="48" name="pole tekstow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0067" y="4957661"/>
                <a:ext cx="490840" cy="610936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325628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ształt fali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Kształt fali.thmx</Template>
  <TotalTime>903</TotalTime>
  <Words>252</Words>
  <Application>Microsoft Office PowerPoint</Application>
  <PresentationFormat>Pokaz na ekranie (4:3)</PresentationFormat>
  <Paragraphs>55</Paragraphs>
  <Slides>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5" baseType="lpstr">
      <vt:lpstr>Kształt fali</vt:lpstr>
      <vt:lpstr>O ile procent taniej, o ile procent drożej</vt:lpstr>
      <vt:lpstr>Prezentacja programu PowerPoint</vt:lpstr>
      <vt:lpstr>Prezentacja programu PowerPoint</vt:lpstr>
      <vt:lpstr>Prezentacja programu PowerPoint</vt:lpstr>
    </vt:vector>
  </TitlesOfParts>
  <Company>Ovigo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Michalik</dc:creator>
  <cp:lastModifiedBy>Ania</cp:lastModifiedBy>
  <cp:revision>133</cp:revision>
  <dcterms:created xsi:type="dcterms:W3CDTF">2013-08-24T13:51:02Z</dcterms:created>
  <dcterms:modified xsi:type="dcterms:W3CDTF">2013-09-01T17:19:56Z</dcterms:modified>
</cp:coreProperties>
</file>